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257" r:id="rId3"/>
    <p:sldId id="258" r:id="rId4"/>
    <p:sldId id="261" r:id="rId5"/>
    <p:sldId id="265" r:id="rId6"/>
    <p:sldId id="266" r:id="rId7"/>
    <p:sldId id="259" r:id="rId8"/>
    <p:sldId id="260" r:id="rId9"/>
    <p:sldId id="262" r:id="rId10"/>
    <p:sldId id="263" r:id="rId11"/>
    <p:sldId id="264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875385D-A102-4F2B-B559-36655C462D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DF914C3-1D9F-4898-B7B7-0AFED14A29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393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385D-A102-4F2B-B559-36655C462D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14C3-1D9F-4898-B7B7-0AFED14A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385D-A102-4F2B-B559-36655C462D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14C3-1D9F-4898-B7B7-0AFED14A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385D-A102-4F2B-B559-36655C462D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14C3-1D9F-4898-B7B7-0AFED14A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385D-A102-4F2B-B559-36655C462D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14C3-1D9F-4898-B7B7-0AFED14A29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883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385D-A102-4F2B-B559-36655C462D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14C3-1D9F-4898-B7B7-0AFED14A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26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385D-A102-4F2B-B559-36655C462D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14C3-1D9F-4898-B7B7-0AFED14A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08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385D-A102-4F2B-B559-36655C462D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14C3-1D9F-4898-B7B7-0AFED14A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385D-A102-4F2B-B559-36655C462D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14C3-1D9F-4898-B7B7-0AFED14A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1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385D-A102-4F2B-B559-36655C462D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14C3-1D9F-4898-B7B7-0AFED14A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92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385D-A102-4F2B-B559-36655C462D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14C3-1D9F-4898-B7B7-0AFED14A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875385D-A102-4F2B-B559-36655C462DD8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DF914C3-1D9F-4898-B7B7-0AFED14A2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33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.gov/" TargetMode="External"/><Relationship Id="rId2" Type="http://schemas.openxmlformats.org/officeDocument/2006/relationships/hyperlink" Target="http://www.stlouiscovote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louiscovotes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St. Louis County Board of Elections Certification Seminar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446" y="4911754"/>
            <a:ext cx="5029871" cy="109686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213" y="49131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3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Ballot Wording Memo</a:t>
            </a:r>
          </a:p>
          <a:p>
            <a:pPr lvl="1"/>
            <a:r>
              <a:rPr lang="en-US" dirty="0"/>
              <a:t>&lt;50 words</a:t>
            </a:r>
          </a:p>
          <a:p>
            <a:r>
              <a:rPr lang="en-US" dirty="0"/>
              <a:t>BOE policy regarding ballot changes</a:t>
            </a:r>
          </a:p>
          <a:p>
            <a:pPr lvl="1"/>
            <a:r>
              <a:rPr lang="en-US" dirty="0"/>
              <a:t>Any late candidate or proposition certifications may be opposed by our office in court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989" y="39249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1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Ballot Approval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Ballot Content Report</a:t>
            </a:r>
          </a:p>
          <a:p>
            <a:r>
              <a:rPr lang="en-US" dirty="0"/>
              <a:t>Ballot Approval Form</a:t>
            </a:r>
          </a:p>
          <a:p>
            <a:pPr lvl="1"/>
            <a:r>
              <a:rPr lang="en-US" dirty="0"/>
              <a:t>Proof the ballot content report against your certifications</a:t>
            </a:r>
          </a:p>
          <a:p>
            <a:pPr lvl="1"/>
            <a:r>
              <a:rPr lang="en-US" dirty="0"/>
              <a:t>If any corrections are needed, sign and send form back before given deadline</a:t>
            </a:r>
          </a:p>
          <a:p>
            <a:pPr lvl="1"/>
            <a:r>
              <a:rPr lang="en-US" dirty="0"/>
              <a:t>Remember: this form is to proof what you have certified is the same as the ballot, NOT to make last minute changes to your certifications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327" y="4275656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6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Call Your Attorney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Qualifications</a:t>
            </a:r>
          </a:p>
          <a:p>
            <a:pPr lvl="1"/>
            <a:r>
              <a:rPr lang="en-US" dirty="0"/>
              <a:t>5120 forms</a:t>
            </a:r>
          </a:p>
          <a:p>
            <a:pPr lvl="1"/>
            <a:r>
              <a:rPr lang="en-US" dirty="0"/>
              <a:t>Disqualification (MEC or DOR)</a:t>
            </a:r>
          </a:p>
          <a:p>
            <a:r>
              <a:rPr lang="en-US" dirty="0"/>
              <a:t>Ordinances</a:t>
            </a:r>
          </a:p>
          <a:p>
            <a:r>
              <a:rPr lang="en-US" dirty="0"/>
              <a:t>By-Laws</a:t>
            </a:r>
          </a:p>
          <a:p>
            <a:r>
              <a:rPr lang="en-US" dirty="0"/>
              <a:t>Withdrawals</a:t>
            </a:r>
          </a:p>
          <a:p>
            <a:pPr lvl="1"/>
            <a:r>
              <a:rPr lang="en-US" dirty="0"/>
              <a:t>After certification deadline</a:t>
            </a:r>
          </a:p>
          <a:p>
            <a:r>
              <a:rPr lang="en-US" dirty="0"/>
              <a:t>Late Certification</a:t>
            </a:r>
          </a:p>
          <a:p>
            <a:pPr lvl="1"/>
            <a:r>
              <a:rPr lang="en-US" dirty="0"/>
              <a:t>Certifications after deadline must have a court order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442" y="2193568"/>
            <a:ext cx="3714360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7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Missouri Ethics Commission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Upcoming filing deadlines and reminders</a:t>
            </a:r>
          </a:p>
          <a:p>
            <a:r>
              <a:rPr lang="en-US" dirty="0"/>
              <a:t>Campaign Finance Seminar</a:t>
            </a:r>
          </a:p>
          <a:p>
            <a:r>
              <a:rPr lang="en-US" dirty="0"/>
              <a:t>Personal Financial Disclosure form</a:t>
            </a:r>
          </a:p>
          <a:p>
            <a:r>
              <a:rPr lang="en-US" dirty="0"/>
              <a:t>BOE/MEC contact information</a:t>
            </a:r>
          </a:p>
          <a:p>
            <a:pPr lvl="1"/>
            <a:r>
              <a:rPr lang="en-US" dirty="0"/>
              <a:t>mec.mo.gov (seminar, webinars</a:t>
            </a:r>
            <a:r>
              <a:rPr lang="en-US"/>
              <a:t>, tutorials)</a:t>
            </a:r>
            <a:endParaRPr lang="en-US" dirty="0"/>
          </a:p>
          <a:p>
            <a:r>
              <a:rPr lang="en-US" dirty="0"/>
              <a:t>Reporting penalties</a:t>
            </a:r>
          </a:p>
          <a:p>
            <a:pPr lvl="1"/>
            <a:r>
              <a:rPr lang="en-US" dirty="0" err="1"/>
              <a:t>RSMo</a:t>
            </a:r>
            <a:r>
              <a:rPr lang="en-US" dirty="0"/>
              <a:t> 130.071</a:t>
            </a:r>
          </a:p>
        </p:txBody>
      </p:sp>
    </p:spTree>
    <p:extLst>
      <p:ext uri="{BB962C8B-B14F-4D97-AF65-F5344CB8AC3E}">
        <p14:creationId xmlns:p14="http://schemas.microsoft.com/office/powerpoint/2010/main" val="105125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Election calendar</a:t>
            </a:r>
          </a:p>
          <a:p>
            <a:r>
              <a:rPr lang="en-US" dirty="0"/>
              <a:t>Website</a:t>
            </a:r>
          </a:p>
          <a:p>
            <a:pPr lvl="1"/>
            <a:r>
              <a:rPr lang="en-US" dirty="0">
                <a:hlinkClick r:id="rId2"/>
              </a:rPr>
              <a:t>www.stlouiscovotes.com</a:t>
            </a:r>
            <a:endParaRPr lang="en-US" dirty="0"/>
          </a:p>
          <a:p>
            <a:pPr lvl="2"/>
            <a:r>
              <a:rPr lang="en-US" dirty="0"/>
              <a:t>Absentee and military/overseas voting</a:t>
            </a:r>
          </a:p>
          <a:p>
            <a:pPr lvl="2"/>
            <a:r>
              <a:rPr lang="en-US" dirty="0"/>
              <a:t>Election worker portal</a:t>
            </a:r>
          </a:p>
          <a:p>
            <a:pPr lvl="2"/>
            <a:r>
              <a:rPr lang="en-US" dirty="0"/>
              <a:t>Polling Place Look-Up and Sample Ballot application</a:t>
            </a:r>
          </a:p>
          <a:p>
            <a:pPr lvl="2"/>
            <a:r>
              <a:rPr lang="en-US" dirty="0"/>
              <a:t>Find My Representative application</a:t>
            </a:r>
          </a:p>
          <a:p>
            <a:r>
              <a:rPr lang="en-US" dirty="0"/>
              <a:t>Legislative changes</a:t>
            </a:r>
          </a:p>
          <a:p>
            <a:pPr lvl="1"/>
            <a:r>
              <a:rPr lang="en-US" dirty="0">
                <a:hlinkClick r:id="rId3"/>
              </a:rPr>
              <a:t>www.mo.gov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307" y="240225"/>
            <a:ext cx="4767943" cy="2413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138" y="3168630"/>
            <a:ext cx="4099374" cy="31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84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58" y="24949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Questions? Unmute yourself or type in the chat box!</a:t>
            </a:r>
          </a:p>
        </p:txBody>
      </p:sp>
    </p:spTree>
    <p:extLst>
      <p:ext uri="{BB962C8B-B14F-4D97-AF65-F5344CB8AC3E}">
        <p14:creationId xmlns:p14="http://schemas.microsoft.com/office/powerpoint/2010/main" val="297012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Mail-in ballots (not in effect for 2021)</a:t>
            </a:r>
          </a:p>
          <a:p>
            <a:r>
              <a:rPr lang="en-US" dirty="0"/>
              <a:t>Website</a:t>
            </a:r>
          </a:p>
          <a:p>
            <a:pPr lvl="1"/>
            <a:r>
              <a:rPr lang="en-US" dirty="0">
                <a:hlinkClick r:id="rId2"/>
              </a:rPr>
              <a:t>www.stlouiscovotes.com</a:t>
            </a:r>
            <a:endParaRPr lang="en-US" dirty="0"/>
          </a:p>
          <a:p>
            <a:pPr lvl="1"/>
            <a:r>
              <a:rPr lang="en-US" dirty="0"/>
              <a:t>If anything changes with ongoing maintenance, we will let you know</a:t>
            </a:r>
          </a:p>
        </p:txBody>
      </p:sp>
    </p:spTree>
    <p:extLst>
      <p:ext uri="{BB962C8B-B14F-4D97-AF65-F5344CB8AC3E}">
        <p14:creationId xmlns:p14="http://schemas.microsoft.com/office/powerpoint/2010/main" val="396149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419"/>
            <a:ext cx="7729728" cy="1188720"/>
          </a:xfrm>
        </p:spPr>
        <p:txBody>
          <a:bodyPr/>
          <a:lstStyle/>
          <a:p>
            <a:r>
              <a:rPr lang="en-US" dirty="0"/>
              <a:t>Authorized Officials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0" y="1235139"/>
            <a:ext cx="8595360" cy="43513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Forms due Friday, November 27</a:t>
            </a:r>
          </a:p>
          <a:p>
            <a:pPr lvl="1"/>
            <a:r>
              <a:rPr lang="en-US" dirty="0"/>
              <a:t>Fax, email, or mail</a:t>
            </a:r>
          </a:p>
          <a:p>
            <a:r>
              <a:rPr lang="en-US" dirty="0"/>
              <a:t>Who is your authorized official?</a:t>
            </a:r>
          </a:p>
          <a:p>
            <a:pPr lvl="1"/>
            <a:r>
              <a:rPr lang="en-US" dirty="0"/>
              <a:t>City/Village/Town Clerk</a:t>
            </a:r>
          </a:p>
          <a:p>
            <a:pPr lvl="1"/>
            <a:r>
              <a:rPr lang="en-US" dirty="0"/>
              <a:t>Secretary of the Board (for school and fire districts)</a:t>
            </a:r>
          </a:p>
          <a:p>
            <a:r>
              <a:rPr lang="en-US" dirty="0"/>
              <a:t>How can we contact you?</a:t>
            </a:r>
          </a:p>
          <a:p>
            <a:pPr lvl="1"/>
            <a:r>
              <a:rPr lang="en-US" dirty="0"/>
              <a:t>If your office does not have regular business hours, please provide an alternate number (cell phone, etc.)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/>
              <a:t>*keep us updated – important mailed information (certified election results) will</a:t>
            </a:r>
          </a:p>
          <a:p>
            <a:pPr marL="274320" lvl="1" indent="0">
              <a:buNone/>
            </a:pPr>
            <a:r>
              <a:rPr lang="en-US" dirty="0"/>
              <a:t>bounce back to us if contact is out of 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496" y="3011648"/>
            <a:ext cx="2959787" cy="36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0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Filing Cooperative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Districts may enter into agreement with our office to conduct candidate filing</a:t>
            </a:r>
          </a:p>
          <a:p>
            <a:r>
              <a:rPr lang="en-US" dirty="0"/>
              <a:t>Voluntary</a:t>
            </a:r>
          </a:p>
          <a:p>
            <a:r>
              <a:rPr lang="en-US" dirty="0"/>
              <a:t>All candidates file at our office</a:t>
            </a:r>
          </a:p>
          <a:p>
            <a:r>
              <a:rPr lang="en-US" dirty="0"/>
              <a:t>First day lottery</a:t>
            </a:r>
          </a:p>
          <a:p>
            <a:r>
              <a:rPr lang="en-US" dirty="0"/>
              <a:t>We will make filing notice</a:t>
            </a:r>
          </a:p>
          <a:p>
            <a:r>
              <a:rPr lang="en-US" dirty="0"/>
              <a:t>Agreement may be made for one or multiple elections</a:t>
            </a:r>
          </a:p>
          <a:p>
            <a:r>
              <a:rPr lang="en-US" dirty="0"/>
              <a:t>Must be adopted by ordinance or resolution</a:t>
            </a:r>
          </a:p>
          <a:p>
            <a:r>
              <a:rPr lang="en-US" dirty="0"/>
              <a:t>Must be executed by November 24</a:t>
            </a:r>
            <a:r>
              <a:rPr lang="en-US" baseline="30000" dirty="0"/>
              <a:t>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093" y="3097762"/>
            <a:ext cx="1902653" cy="2442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746" y="3097763"/>
            <a:ext cx="1910888" cy="244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Filing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Candidates</a:t>
            </a:r>
          </a:p>
          <a:p>
            <a:r>
              <a:rPr lang="en-US" dirty="0"/>
              <a:t>Qualifications</a:t>
            </a:r>
          </a:p>
          <a:p>
            <a:pPr lvl="1"/>
            <a:r>
              <a:rPr lang="en-US" dirty="0"/>
              <a:t>Residency</a:t>
            </a:r>
          </a:p>
          <a:p>
            <a:pPr lvl="1"/>
            <a:r>
              <a:rPr lang="en-US" dirty="0"/>
              <a:t>Taxes</a:t>
            </a:r>
          </a:p>
          <a:p>
            <a:pPr lvl="1"/>
            <a:r>
              <a:rPr lang="en-US" dirty="0"/>
              <a:t>Criminal status</a:t>
            </a:r>
          </a:p>
          <a:p>
            <a:pPr lvl="1"/>
            <a:r>
              <a:rPr lang="en-US" dirty="0"/>
              <a:t>It’s helpful to provide a list of requirements to file for your candidates – your ordinances/by-laws may have additional requirements than what is in state statute</a:t>
            </a:r>
          </a:p>
          <a:p>
            <a:r>
              <a:rPr lang="en-US" dirty="0"/>
              <a:t>Declaration of Candidacy form</a:t>
            </a:r>
          </a:p>
          <a:p>
            <a:pPr lvl="1"/>
            <a:r>
              <a:rPr lang="en-US" dirty="0"/>
              <a:t>Name as to appear on ballot</a:t>
            </a:r>
          </a:p>
          <a:p>
            <a:r>
              <a:rPr lang="en-US" dirty="0"/>
              <a:t>Form 5120 (DOR)</a:t>
            </a:r>
          </a:p>
          <a:p>
            <a:pPr lvl="1"/>
            <a:r>
              <a:rPr lang="en-US" dirty="0"/>
              <a:t>Affidavit of tax payments and bonding requirements</a:t>
            </a:r>
          </a:p>
          <a:p>
            <a:pPr lvl="1"/>
            <a:r>
              <a:rPr lang="en-US" dirty="0"/>
              <a:t>All candidates must file along with Declaration of Candidacy form</a:t>
            </a:r>
          </a:p>
          <a:p>
            <a:r>
              <a:rPr lang="en-US" dirty="0"/>
              <a:t>Form 5121 (DOR)</a:t>
            </a:r>
          </a:p>
          <a:p>
            <a:pPr lvl="1"/>
            <a:r>
              <a:rPr lang="en-US" dirty="0"/>
              <a:t>Complaint against a candidate’s 5120 form</a:t>
            </a:r>
          </a:p>
          <a:p>
            <a:pPr lvl="1"/>
            <a:r>
              <a:rPr lang="en-US" dirty="0"/>
              <a:t>Responsibility of complainant to pursue</a:t>
            </a:r>
          </a:p>
          <a:p>
            <a:r>
              <a:rPr lang="en-US" dirty="0"/>
              <a:t>Withdrawal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404" y="850106"/>
            <a:ext cx="3365334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5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Disqualification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DOR</a:t>
            </a:r>
          </a:p>
          <a:p>
            <a:pPr lvl="1"/>
            <a:r>
              <a:rPr lang="en-US" dirty="0"/>
              <a:t>5120 form</a:t>
            </a:r>
          </a:p>
          <a:p>
            <a:r>
              <a:rPr lang="en-US" dirty="0"/>
              <a:t>MEC</a:t>
            </a:r>
          </a:p>
          <a:p>
            <a:pPr lvl="1"/>
            <a:r>
              <a:rPr lang="en-US" dirty="0"/>
              <a:t>Failure to file a Personal Financial Disclosure form</a:t>
            </a:r>
          </a:p>
          <a:p>
            <a:r>
              <a:rPr lang="en-US" dirty="0"/>
              <a:t>Circuit court</a:t>
            </a:r>
          </a:p>
          <a:p>
            <a:r>
              <a:rPr lang="en-US" dirty="0"/>
              <a:t>You are NOT required to verify qualifications unless your district’s ordinances or by-laws provide authority to do so</a:t>
            </a:r>
          </a:p>
          <a:p>
            <a:pPr lvl="1"/>
            <a:r>
              <a:rPr lang="en-US" dirty="0"/>
              <a:t>If you disqualify a candidate and the court finds the candidate to be qualified, additional costs may be incurred</a:t>
            </a:r>
          </a:p>
          <a:p>
            <a:pPr lvl="2"/>
            <a:r>
              <a:rPr lang="en-US" dirty="0"/>
              <a:t>Could lead to a separate election, which would be substantially expensive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572" y="36576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746" y="1691322"/>
            <a:ext cx="2029507" cy="2029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892" y="4690092"/>
            <a:ext cx="2018620" cy="201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0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Deadline</a:t>
            </a:r>
          </a:p>
          <a:p>
            <a:pPr lvl="1"/>
            <a:r>
              <a:rPr lang="en-US" dirty="0"/>
              <a:t>Certification deadline for April 6 election is January 26 (5pm)</a:t>
            </a:r>
          </a:p>
          <a:p>
            <a:r>
              <a:rPr lang="en-US" dirty="0"/>
              <a:t>Delivery of documents</a:t>
            </a:r>
          </a:p>
          <a:p>
            <a:pPr lvl="1"/>
            <a:r>
              <a:rPr lang="en-US" dirty="0"/>
              <a:t>In-person</a:t>
            </a:r>
          </a:p>
          <a:p>
            <a:pPr lvl="1"/>
            <a:r>
              <a:rPr lang="en-US" dirty="0"/>
              <a:t>Certified mail</a:t>
            </a:r>
          </a:p>
          <a:p>
            <a:pPr lvl="1"/>
            <a:r>
              <a:rPr lang="en-US" dirty="0"/>
              <a:t>Courier</a:t>
            </a:r>
          </a:p>
          <a:p>
            <a:r>
              <a:rPr lang="en-US" dirty="0" err="1"/>
              <a:t>RSMo</a:t>
            </a:r>
            <a:r>
              <a:rPr lang="en-US" dirty="0"/>
              <a:t> 115.124 – No Election Required</a:t>
            </a:r>
          </a:p>
          <a:p>
            <a:pPr lvl="1"/>
            <a:r>
              <a:rPr lang="en-US" dirty="0"/>
              <a:t>School and fire districts automatically qualify</a:t>
            </a:r>
          </a:p>
          <a:p>
            <a:pPr lvl="1"/>
            <a:r>
              <a:rPr lang="en-US" dirty="0"/>
              <a:t>Municipalities with &lt;2,000 inhabitants and have passed a proposition may also qualify</a:t>
            </a:r>
          </a:p>
          <a:p>
            <a:pPr lvl="1"/>
            <a:r>
              <a:rPr lang="en-US" dirty="0"/>
              <a:t>If a candidate withdrawals, election must be held</a:t>
            </a:r>
          </a:p>
          <a:p>
            <a:r>
              <a:rPr lang="en-US" dirty="0"/>
              <a:t>Audio ballots</a:t>
            </a:r>
          </a:p>
          <a:p>
            <a:pPr lvl="1"/>
            <a:r>
              <a:rPr lang="en-US" dirty="0"/>
              <a:t>Used for all elections</a:t>
            </a:r>
          </a:p>
          <a:p>
            <a:pPr lvl="1"/>
            <a:r>
              <a:rPr lang="en-US" dirty="0"/>
              <a:t>Complete audio ballot guide, otherwise we might mispronounce candidates’ names</a:t>
            </a:r>
          </a:p>
          <a:p>
            <a:r>
              <a:rPr lang="en-US" dirty="0"/>
              <a:t>Write-ins</a:t>
            </a:r>
          </a:p>
          <a:p>
            <a:pPr lvl="1"/>
            <a:r>
              <a:rPr lang="en-US" dirty="0"/>
              <a:t>File at our office, we send notification to entity</a:t>
            </a:r>
          </a:p>
          <a:p>
            <a:pPr lvl="1"/>
            <a:r>
              <a:rPr lang="en-US" dirty="0"/>
              <a:t>Must meet the same qualifications as all other candidates</a:t>
            </a:r>
          </a:p>
          <a:p>
            <a:pPr lvl="1"/>
            <a:r>
              <a:rPr lang="en-US" dirty="0"/>
              <a:t>If no candidate files, all write-ins for that office are valid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692" y="1828800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</a:t>
            </a:r>
            <a:r>
              <a:rPr lang="en-US" dirty="0" err="1"/>
              <a:t>RSMo</a:t>
            </a:r>
            <a:r>
              <a:rPr lang="en-US" dirty="0"/>
              <a:t> 115.124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order to qualify:</a:t>
            </a:r>
          </a:p>
          <a:p>
            <a:pPr lvl="1"/>
            <a:r>
              <a:rPr lang="en-US" dirty="0"/>
              <a:t>The number of candidates who file for office is equal to the number of positions available</a:t>
            </a:r>
          </a:p>
          <a:p>
            <a:pPr lvl="2"/>
            <a:r>
              <a:rPr lang="en-US" dirty="0"/>
              <a:t>If a candidate withdrawals, you MUST hold the election</a:t>
            </a:r>
          </a:p>
          <a:p>
            <a:pPr lvl="1"/>
            <a:r>
              <a:rPr lang="en-US" dirty="0"/>
              <a:t>Must publish filing in a newspaper of general circulation in the district</a:t>
            </a:r>
          </a:p>
          <a:p>
            <a:pPr lvl="2"/>
            <a:r>
              <a:rPr lang="en-US" dirty="0"/>
              <a:t>Read statute CAREFULLY! If you do not properly publish your filing notification, you MUST hold the election</a:t>
            </a:r>
          </a:p>
          <a:p>
            <a:r>
              <a:rPr lang="en-US" dirty="0"/>
              <a:t>What you need to certify:</a:t>
            </a:r>
          </a:p>
          <a:p>
            <a:pPr lvl="1"/>
            <a:r>
              <a:rPr lang="en-US" dirty="0"/>
              <a:t>Letter from the district stating it has published the required notice, that the number of candidates equals the number of positions available, a list of candidate(s) that will assume office, and that an election is not needed</a:t>
            </a:r>
          </a:p>
          <a:p>
            <a:pPr lvl="1"/>
            <a:r>
              <a:rPr lang="en-US" dirty="0"/>
              <a:t>Affidavit of publication from the publisher</a:t>
            </a:r>
          </a:p>
          <a:p>
            <a:pPr lvl="1"/>
            <a:r>
              <a:rPr lang="en-US" dirty="0"/>
              <a:t>Copy of the newspaper containing the notice</a:t>
            </a:r>
          </a:p>
          <a:p>
            <a:pPr lvl="1"/>
            <a:r>
              <a:rPr lang="en-US" dirty="0"/>
              <a:t>Publication of Legal Notices form</a:t>
            </a:r>
          </a:p>
          <a:p>
            <a:r>
              <a:rPr lang="en-US" dirty="0"/>
              <a:t>We will publish a notice containing names of candidates assuming office in newspaper of general circulation</a:t>
            </a:r>
          </a:p>
          <a:p>
            <a:pPr lvl="1"/>
            <a:r>
              <a:rPr lang="en-US" dirty="0"/>
              <a:t>Entity will receive invoice for the cost of this publication</a:t>
            </a:r>
          </a:p>
        </p:txBody>
      </p:sp>
    </p:spTree>
    <p:extLst>
      <p:ext uri="{BB962C8B-B14F-4D97-AF65-F5344CB8AC3E}">
        <p14:creationId xmlns:p14="http://schemas.microsoft.com/office/powerpoint/2010/main" val="100625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Certification of Candidates</a:t>
            </a:r>
          </a:p>
          <a:p>
            <a:pPr lvl="1"/>
            <a:r>
              <a:rPr lang="en-US" dirty="0"/>
              <a:t>Ward/district number</a:t>
            </a:r>
          </a:p>
          <a:p>
            <a:pPr lvl="1"/>
            <a:r>
              <a:rPr lang="en-US" dirty="0"/>
              <a:t>Term</a:t>
            </a:r>
          </a:p>
          <a:p>
            <a:pPr lvl="2"/>
            <a:r>
              <a:rPr lang="en-US" dirty="0"/>
              <a:t>Unexpired terms go on a separate sheet</a:t>
            </a:r>
          </a:p>
          <a:p>
            <a:pPr lvl="1"/>
            <a:r>
              <a:rPr lang="en-US" dirty="0"/>
              <a:t>Date and time candidate filed</a:t>
            </a:r>
          </a:p>
          <a:p>
            <a:pPr lvl="2"/>
            <a:r>
              <a:rPr lang="en-US" dirty="0"/>
              <a:t>If you use a lottery, also include the number</a:t>
            </a:r>
          </a:p>
          <a:p>
            <a:pPr lvl="1"/>
            <a:r>
              <a:rPr lang="en-US" dirty="0"/>
              <a:t>No unrelated nicknames or titles</a:t>
            </a:r>
          </a:p>
          <a:p>
            <a:r>
              <a:rPr lang="en-US" dirty="0"/>
              <a:t>Certification of Proposition</a:t>
            </a:r>
          </a:p>
          <a:p>
            <a:pPr lvl="1"/>
            <a:r>
              <a:rPr lang="en-US" dirty="0"/>
              <a:t>Exact language as is to appear on ballot</a:t>
            </a:r>
          </a:p>
          <a:p>
            <a:pPr lvl="1"/>
            <a:r>
              <a:rPr lang="en-US" dirty="0"/>
              <a:t>Mixed-case</a:t>
            </a:r>
          </a:p>
          <a:p>
            <a:pPr lvl="1"/>
            <a:r>
              <a:rPr lang="en-US" dirty="0"/>
              <a:t>Yes or No</a:t>
            </a:r>
          </a:p>
          <a:p>
            <a:pPr lvl="2"/>
            <a:r>
              <a:rPr lang="en-US" dirty="0"/>
              <a:t>If state law or charter provision specifically provides otherwise, attach a copy of the provision</a:t>
            </a:r>
          </a:p>
          <a:p>
            <a:r>
              <a:rPr lang="en-US" dirty="0"/>
              <a:t>Audio Ballot Pronunciation</a:t>
            </a:r>
          </a:p>
          <a:p>
            <a:r>
              <a:rPr lang="en-US" dirty="0"/>
              <a:t>Publication of Legal Notices</a:t>
            </a:r>
          </a:p>
          <a:p>
            <a:r>
              <a:rPr lang="en-US" dirty="0"/>
              <a:t>Attestation</a:t>
            </a:r>
          </a:p>
          <a:p>
            <a:pPr lvl="1"/>
            <a:r>
              <a:rPr lang="en-US" dirty="0"/>
              <a:t>MUST be signed by authorized official on file with our office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6084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*Please make sure district names and office titles are accurate!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171" y="688499"/>
            <a:ext cx="3015754" cy="30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4887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1309</TotalTime>
  <Words>893</Words>
  <Application>Microsoft Office PowerPoint</Application>
  <PresentationFormat>Widescreen</PresentationFormat>
  <Paragraphs>144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Schoolbook</vt:lpstr>
      <vt:lpstr>Wingdings 2</vt:lpstr>
      <vt:lpstr>View</vt:lpstr>
      <vt:lpstr>St. Louis County Board of Elections Certification Seminar</vt:lpstr>
      <vt:lpstr>What’s New?</vt:lpstr>
      <vt:lpstr>Authorized Officials</vt:lpstr>
      <vt:lpstr>Candidate Filing Cooperative Agreement</vt:lpstr>
      <vt:lpstr>Candidate Filing</vt:lpstr>
      <vt:lpstr>Disqualification</vt:lpstr>
      <vt:lpstr>Frequently Asked Questions</vt:lpstr>
      <vt:lpstr>More about RSMo 115.124</vt:lpstr>
      <vt:lpstr>Forms</vt:lpstr>
      <vt:lpstr>For Reference</vt:lpstr>
      <vt:lpstr>Ballot Approval</vt:lpstr>
      <vt:lpstr>When To Call Your Attorney</vt:lpstr>
      <vt:lpstr>Missouri Ethics Commission</vt:lpstr>
      <vt:lpstr>In Closing</vt:lpstr>
      <vt:lpstr>Questions? Unmute yourself or type in the chat box!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Louis County Board of Elections Certification Seminar</dc:title>
  <dc:creator>Talley, Hannah</dc:creator>
  <cp:lastModifiedBy>Talley, Hannah</cp:lastModifiedBy>
  <cp:revision>27</cp:revision>
  <dcterms:created xsi:type="dcterms:W3CDTF">2020-07-06T20:07:51Z</dcterms:created>
  <dcterms:modified xsi:type="dcterms:W3CDTF">2020-10-12T20:37:08Z</dcterms:modified>
</cp:coreProperties>
</file>